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0" r:id="rId4"/>
    <p:sldId id="259" r:id="rId5"/>
    <p:sldId id="276" r:id="rId6"/>
    <p:sldId id="262" r:id="rId7"/>
    <p:sldId id="263" r:id="rId8"/>
    <p:sldId id="260" r:id="rId9"/>
    <p:sldId id="261" r:id="rId10"/>
    <p:sldId id="278" r:id="rId11"/>
    <p:sldId id="264" r:id="rId12"/>
    <p:sldId id="265" r:id="rId13"/>
    <p:sldId id="274" r:id="rId14"/>
    <p:sldId id="268" r:id="rId15"/>
    <p:sldId id="283" r:id="rId16"/>
    <p:sldId id="282" r:id="rId17"/>
    <p:sldId id="270" r:id="rId18"/>
    <p:sldId id="269" r:id="rId19"/>
    <p:sldId id="285" r:id="rId20"/>
    <p:sldId id="288" r:id="rId21"/>
    <p:sldId id="286" r:id="rId22"/>
    <p:sldId id="284" r:id="rId23"/>
    <p:sldId id="266" r:id="rId24"/>
    <p:sldId id="267" r:id="rId25"/>
    <p:sldId id="271" r:id="rId26"/>
    <p:sldId id="272" r:id="rId27"/>
    <p:sldId id="273" r:id="rId28"/>
    <p:sldId id="281" r:id="rId29"/>
    <p:sldId id="277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B4A"/>
    <a:srgbClr val="44013C"/>
    <a:srgbClr val="B9A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8" y="10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EFEE0D-A13C-4850-BF07-51D3D3DC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BC99A72-71D1-460A-9488-609F4F425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4551B3-1826-47B4-9D8D-32996CDE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552591-7BA0-4B68-B959-C65C26BC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FFDECF4-C98B-4D39-B784-D608BBD7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3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266451-D220-4291-8C04-11006C21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7B8D915-3202-45E6-9D74-E03951DD6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B19CB4-E6E4-483E-8F20-4D96338F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0A4BE6-3037-4DA0-8A0E-8F638A9E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E432C1-B52B-45EE-85C9-241A3DD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60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65DBFB-EC00-454E-81A5-1A5A90524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BE037D3-A4D9-4E4D-BFF6-B558184E9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DEB9A4-DBBE-4CB0-9254-5664B7FA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5EF387-C14A-447A-8293-C19AA585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42E165-25BE-4EDD-87A8-280EF40D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07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CD859A-80C0-4D1D-8D2C-718A3F7A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9E7A64-8B08-4D2B-88E6-2C2AE7EE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5F3F58-7988-4739-A5EC-78BA7F61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343755-220F-48AE-BA8E-C266B12D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2F7FDC-54DB-48C8-A386-99FED5BB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1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F1F186-1105-4F1D-9425-096A0C55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B0BE3-63A3-43AE-AFD8-50F83F91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DC6A34-542B-403A-8D87-90FBED3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94B025-CE95-4720-BEA0-A7507357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B8B862-0B7D-4D79-B328-CDD5DEBC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51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F171CF-8E52-492C-B9A2-C52F21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605554-E8D7-4C71-995F-A1EC07227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5FD7EB-18ED-4122-BC8B-E04B435C6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0B7C59-1900-4624-A314-189E0726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36C3F9-29B1-40AD-BA1A-12B862CF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CC63AB-988B-490B-AE45-2BEB0B27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51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F952F-C01F-41B4-B187-55BE94F0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ADE6CF6-3A05-4D4B-9DD1-C5C1CF6B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F98C7F6-CBA4-4693-86F4-9ED6C09D2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42A378C-C211-4704-80BB-BFC22F2C3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02F241-9736-4D77-98E5-950016A3C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3E72CB9-BB13-42A4-82DF-60AC5718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07668BC-C33F-4F43-B05B-C8BAD817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9C9A36C-ED92-4FA3-A42C-A491F322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092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F873D-78F7-4723-8696-7AB170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E4B1352-98B9-4C27-A6CA-721DE924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576F524-9789-4F4B-949C-13D24CF4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9307F7-785A-4CDE-BB8D-C5EB00B5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C026813-DBC9-4F94-91F9-5B5E660D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1C0B6A7-C777-4622-858F-77D9EE6E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4C1B54A-C0A5-4C85-B654-93493DB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3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4B0578-53F5-4D6B-948B-F75FF440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E04BC2-76F5-446F-9F9A-2994AB49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394B5B-C402-485E-9880-C377CE835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423C6E7-FB63-4BEC-858C-60AB43E0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4F6C888-2906-4304-9ABF-9CF8CDE7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2F694C3-721B-4D8F-9A71-BD41DFA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82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B921C6-8100-49BB-A86B-95BDB496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FC3B529-8C71-4FF9-86D6-B568307B5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A5A31-A73D-4D3E-B89E-59D5FA10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5E3960D-CDAA-4810-83E6-DCEB5F69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BD118C9-A1D8-4ED2-9B71-206B758D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7B00DF-ECC8-46A5-8666-884B3AB7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79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ED8EDBE-7420-404F-952A-8A453316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F999CA7-FCF8-4BE5-9FAF-6881816E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241CFE-8140-474A-9402-6A27FE5ED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9B083D-8E72-42A4-9A7D-48D096855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D398B2-C0C8-47C6-AA68-8C002F39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93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87" y="2419350"/>
            <a:ext cx="10334625" cy="22034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Exploring the ABP Framework</a:t>
            </a:r>
            <a:endParaRPr lang="tr-TR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1326D8-2F87-4158-B9ED-60309BAD9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908549"/>
            <a:ext cx="9144000" cy="1084318"/>
          </a:xfrm>
        </p:spPr>
        <p:txBody>
          <a:bodyPr/>
          <a:lstStyle/>
          <a:p>
            <a:r>
              <a:rPr lang="en-US" dirty="0">
                <a:solidFill>
                  <a:srgbClr val="B9AAB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Halil İbrahim Kalkan</a:t>
            </a:r>
            <a:endParaRPr lang="tr-TR" dirty="0">
              <a:solidFill>
                <a:srgbClr val="B9AAB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3"/>
            <a:ext cx="10153650" cy="4068763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Highlights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403205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5539-A2E9-4ACE-B370-744D1257B570}"/>
              </a:ext>
            </a:extLst>
          </p:cNvPr>
          <p:cNvSpPr/>
          <p:nvPr/>
        </p:nvSpPr>
        <p:spPr>
          <a:xfrm>
            <a:off x="952500" y="1995488"/>
            <a:ext cx="3110310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Blazor</a:t>
            </a:r>
            <a:r>
              <a:rPr lang="en-US" sz="1600" dirty="0"/>
              <a:t> Component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BB1DD-49C4-485D-8DA8-9165542FBB05}"/>
              </a:ext>
            </a:extLst>
          </p:cNvPr>
          <p:cNvSpPr/>
          <p:nvPr/>
        </p:nvSpPr>
        <p:spPr>
          <a:xfrm>
            <a:off x="952500" y="25649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Dynamic C# Client Proxy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A550D-825B-4C29-966F-BB82F03212C9}"/>
              </a:ext>
            </a:extLst>
          </p:cNvPr>
          <p:cNvSpPr/>
          <p:nvPr/>
        </p:nvSpPr>
        <p:spPr>
          <a:xfrm>
            <a:off x="952500" y="43175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Conventional Controller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25CBA-88BF-4647-BE84-D40DD8AC54C7}"/>
              </a:ext>
            </a:extLst>
          </p:cNvPr>
          <p:cNvSpPr/>
          <p:nvPr/>
        </p:nvSpPr>
        <p:spPr>
          <a:xfrm>
            <a:off x="952500" y="4883067"/>
            <a:ext cx="3110310" cy="317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Service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A27627-4557-49DF-BC73-2BF727A67AD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507655" y="2882248"/>
            <a:ext cx="0" cy="14353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D43EFF-6FA2-43F6-9C93-39ADEFA4357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07655" y="2312754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EFD7D-B0DE-42ED-93FC-42F9A20C6574}"/>
              </a:ext>
            </a:extLst>
          </p:cNvPr>
          <p:cNvCxnSpPr>
            <a:cxnSpLocks/>
          </p:cNvCxnSpPr>
          <p:nvPr/>
        </p:nvCxnSpPr>
        <p:spPr>
          <a:xfrm>
            <a:off x="2507655" y="4630839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715C3E-5ADF-41AD-9552-E90471DBB73D}"/>
              </a:ext>
            </a:extLst>
          </p:cNvPr>
          <p:cNvSpPr txBox="1"/>
          <p:nvPr/>
        </p:nvSpPr>
        <p:spPr>
          <a:xfrm rot="16200000">
            <a:off x="1826473" y="3341482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059C8-D48B-487E-A8BF-B3981950D4DE}"/>
              </a:ext>
            </a:extLst>
          </p:cNvPr>
          <p:cNvSpPr txBox="1"/>
          <p:nvPr/>
        </p:nvSpPr>
        <p:spPr>
          <a:xfrm>
            <a:off x="4428040" y="2538949"/>
            <a:ext cx="72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call -&gt; REST conversion</a:t>
            </a:r>
          </a:p>
          <a:p>
            <a:r>
              <a:rPr lang="en-US" dirty="0"/>
              <a:t>* Endpoint discovery, authentication header, culture header, versioning</a:t>
            </a:r>
          </a:p>
          <a:p>
            <a:r>
              <a:rPr lang="en-US" dirty="0"/>
              <a:t>* JSON serialization / deserialization</a:t>
            </a:r>
          </a:p>
          <a:p>
            <a:r>
              <a:rPr lang="en-US" dirty="0"/>
              <a:t>* Exception handing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858-F636-4913-BE5F-36E987B4FCD1}"/>
              </a:ext>
            </a:extLst>
          </p:cNvPr>
          <p:cNvSpPr txBox="1"/>
          <p:nvPr/>
        </p:nvSpPr>
        <p:spPr>
          <a:xfrm>
            <a:off x="4428039" y="4282902"/>
            <a:ext cx="7227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ABP middleware &amp; filters</a:t>
            </a:r>
          </a:p>
          <a:p>
            <a:r>
              <a:rPr lang="en-US" dirty="0"/>
              <a:t>* Validation</a:t>
            </a:r>
          </a:p>
          <a:p>
            <a:r>
              <a:rPr lang="en-US" dirty="0"/>
              <a:t>* Authorization (permission based)</a:t>
            </a:r>
          </a:p>
          <a:p>
            <a:r>
              <a:rPr lang="en-US" dirty="0"/>
              <a:t>* Exception handing</a:t>
            </a:r>
          </a:p>
          <a:p>
            <a:r>
              <a:rPr lang="en-US" dirty="0"/>
              <a:t>* Audit logging</a:t>
            </a:r>
          </a:p>
          <a:p>
            <a:r>
              <a:rPr lang="en-US" dirty="0"/>
              <a:t>* Unit of work / database connection and transaction management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558DC-77CE-4354-A1E4-F4D9255682F0}"/>
              </a:ext>
            </a:extLst>
          </p:cNvPr>
          <p:cNvCxnSpPr>
            <a:cxnSpLocks/>
          </p:cNvCxnSpPr>
          <p:nvPr/>
        </p:nvCxnSpPr>
        <p:spPr>
          <a:xfrm>
            <a:off x="4108545" y="27236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1810B-3982-4991-8DBF-7601EBBE095A}"/>
              </a:ext>
            </a:extLst>
          </p:cNvPr>
          <p:cNvCxnSpPr>
            <a:cxnSpLocks/>
          </p:cNvCxnSpPr>
          <p:nvPr/>
        </p:nvCxnSpPr>
        <p:spPr>
          <a:xfrm>
            <a:off x="4108545" y="44762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00222-5878-48A6-9A74-046050344854}"/>
              </a:ext>
            </a:extLst>
          </p:cNvPr>
          <p:cNvSpPr txBox="1"/>
          <p:nvPr/>
        </p:nvSpPr>
        <p:spPr>
          <a:xfrm>
            <a:off x="3089879" y="1020133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1B49-90F8-4DFA-9A70-410003A84C7E}"/>
              </a:ext>
            </a:extLst>
          </p:cNvPr>
          <p:cNvSpPr txBox="1"/>
          <p:nvPr/>
        </p:nvSpPr>
        <p:spPr>
          <a:xfrm>
            <a:off x="6937599" y="102013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AADA-C3CF-4DB3-9062-DABCF88CC08F}"/>
              </a:ext>
            </a:extLst>
          </p:cNvPr>
          <p:cNvSpPr txBox="1"/>
          <p:nvPr/>
        </p:nvSpPr>
        <p:spPr>
          <a:xfrm>
            <a:off x="4895163" y="102019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14319-2461-4F9D-8A79-E9A794D63AC9}"/>
              </a:ext>
            </a:extLst>
          </p:cNvPr>
          <p:cNvSpPr txBox="1"/>
          <p:nvPr/>
        </p:nvSpPr>
        <p:spPr>
          <a:xfrm>
            <a:off x="234405" y="2383419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9DC23-C02C-4C19-9140-2E698937B50D}"/>
              </a:ext>
            </a:extLst>
          </p:cNvPr>
          <p:cNvSpPr txBox="1"/>
          <p:nvPr/>
        </p:nvSpPr>
        <p:spPr>
          <a:xfrm>
            <a:off x="234404" y="3035969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F807-23EB-416D-8691-83E1FD69AA8A}"/>
              </a:ext>
            </a:extLst>
          </p:cNvPr>
          <p:cNvSpPr txBox="1"/>
          <p:nvPr/>
        </p:nvSpPr>
        <p:spPr>
          <a:xfrm>
            <a:off x="10064421" y="303596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C98820-9321-44D0-8CBA-3BC494C8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67" y="1519578"/>
            <a:ext cx="7489353" cy="4648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B8113-CA31-4EBC-A0FD-81F367A6659B}"/>
              </a:ext>
            </a:extLst>
          </p:cNvPr>
          <p:cNvSpPr txBox="1"/>
          <p:nvPr/>
        </p:nvSpPr>
        <p:spPr>
          <a:xfrm>
            <a:off x="10064421" y="2605018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D086A-6C02-47FB-8E9C-6C24D7A78EAF}"/>
              </a:ext>
            </a:extLst>
          </p:cNvPr>
          <p:cNvSpPr txBox="1"/>
          <p:nvPr/>
        </p:nvSpPr>
        <p:spPr>
          <a:xfrm>
            <a:off x="234402" y="454160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F3356-2928-4017-879E-34B9B4464B45}"/>
              </a:ext>
            </a:extLst>
          </p:cNvPr>
          <p:cNvSpPr txBox="1"/>
          <p:nvPr/>
        </p:nvSpPr>
        <p:spPr>
          <a:xfrm>
            <a:off x="234402" y="3650288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4CC26-8A92-4528-BC59-536D161D40AF}"/>
              </a:ext>
            </a:extLst>
          </p:cNvPr>
          <p:cNvSpPr txBox="1"/>
          <p:nvPr/>
        </p:nvSpPr>
        <p:spPr>
          <a:xfrm>
            <a:off x="10064420" y="3464805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81F76-04F8-4B4E-AC93-D18863645D34}"/>
              </a:ext>
            </a:extLst>
          </p:cNvPr>
          <p:cNvSpPr txBox="1"/>
          <p:nvPr/>
        </p:nvSpPr>
        <p:spPr>
          <a:xfrm>
            <a:off x="10064420" y="3934379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B8F4E3-DB31-46E1-AFAD-A821C4B43D30}"/>
              </a:ext>
            </a:extLst>
          </p:cNvPr>
          <p:cNvCxnSpPr>
            <a:stCxn id="8" idx="3"/>
          </p:cNvCxnSpPr>
          <p:nvPr/>
        </p:nvCxnSpPr>
        <p:spPr>
          <a:xfrm>
            <a:off x="2175706" y="2651185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8583C53-CA12-49F3-881A-C8E08A1D11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75705" y="3035971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E931A1F-AAF5-415D-B0D2-FCD797C65D7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75703" y="3633119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FB2FBFB-5D35-4EB4-8253-5C04E0A92B9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175703" y="4698572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E4653A9-C7C5-442A-ABA2-79025B875ED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81851" y="1292166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6A34D8F-D4E9-4B52-857A-F3158BBBB7F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743574" y="733317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88D8E3C-9EE2-4196-B848-C1037F56030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95687" y="2761984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6E2E6B7-3DCD-408E-AC2F-A8AA8C4A23E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6595687" y="3075581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FAED3F6-9293-4F07-9A00-13B4FA5EC8E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9198208" y="3621771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D4F5A5F-0A11-4ABB-AB4B-C30FBB387B3D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5369849" y="1023556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5004504" y="4198528"/>
            <a:ext cx="165128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4229734" y="3839256"/>
            <a:ext cx="1005119" cy="544421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495957" y="3770799"/>
            <a:ext cx="1003062" cy="68339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>
            <a:off x="7869358" y="3330841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82E2064-1DD3-439C-8E48-67FD5E63FEC8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208644" y="2067501"/>
            <a:ext cx="1000955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B49B8CF-42FC-4B6B-B2EA-34D25B2CFB09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7594149" y="2071991"/>
            <a:ext cx="991978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4F45EF-F193-43F3-8580-697B6E063577}"/>
              </a:ext>
            </a:extLst>
          </p:cNvPr>
          <p:cNvSpPr txBox="1"/>
          <p:nvPr/>
        </p:nvSpPr>
        <p:spPr>
          <a:xfrm>
            <a:off x="3136717" y="5464628"/>
            <a:ext cx="5386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the transaction problem!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85FCDE-985F-4469-A71F-50DEC17E66BE}"/>
              </a:ext>
            </a:extLst>
          </p:cNvPr>
          <p:cNvSpPr txBox="1"/>
          <p:nvPr/>
        </p:nvSpPr>
        <p:spPr>
          <a:xfrm>
            <a:off x="3357713" y="331953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774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54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E397E2-0BDC-4DA3-B4C2-C79AF049E1CA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A2100-E02B-4957-BD91-EA2C681F0407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51816E-9B1B-4812-AFBC-192B7D4D4AF1}"/>
              </a:ext>
            </a:extLst>
          </p:cNvPr>
          <p:cNvCxnSpPr>
            <a:cxnSpLocks/>
            <a:stCxn id="10" idx="2"/>
            <a:endCxn id="8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5CD7A-5194-4078-ABB2-FDA8F5295D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3A1C7D-88AB-4597-A7E3-95AB0E0866AE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41E632-1CE2-4B00-8488-82B4AE7EA82A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5B5D09-3F83-4B1B-98A5-0D080CF04738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A74244E-D531-4258-8CA1-64D09F732685}"/>
              </a:ext>
            </a:extLst>
          </p:cNvPr>
          <p:cNvCxnSpPr>
            <a:stCxn id="9" idx="1"/>
            <a:endCxn id="23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202B75-1AEB-4E3C-9583-251A9A7F2D7D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2CC12F-04D1-4CCD-89C4-86BE018BA9E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029900-E26B-4FC2-97F3-90487A2CB3F6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1060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3" grpId="0" animBg="1"/>
      <p:bldP spid="44" grpId="0"/>
      <p:bldP spid="47" grpId="0"/>
      <p:bldP spid="48" grpId="0" animBg="1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9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E316-1158-4FA2-9C54-0CB08750BEE6}"/>
              </a:ext>
            </a:extLst>
          </p:cNvPr>
          <p:cNvSpPr txBox="1">
            <a:spLocks/>
          </p:cNvSpPr>
          <p:nvPr/>
        </p:nvSpPr>
        <p:spPr>
          <a:xfrm>
            <a:off x="731324" y="2084243"/>
            <a:ext cx="5715659" cy="346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configurations…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D631EF-B42F-48EF-B582-8D7B432C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526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AFA589-A813-41E1-8CC2-C9B13D9E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78" y="2050198"/>
            <a:ext cx="7003032" cy="3440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theming system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62719"/>
            <a:ext cx="3810569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Common base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Pre-defined layouts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Header, toolbar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, menu, widget…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Bundling &amp; minification system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Overriding/replacing components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Theme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 a NuGet/NPM packages</a:t>
            </a:r>
            <a:endParaRPr lang="tr-T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DCA3FDD-8288-41C0-857F-358441FF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8"/>
            <a:ext cx="10249124" cy="5218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Setting up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a robust and maintainable solution 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Explore and adapt the essential libraries and tools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Setup the test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the deployment configuration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Keep the solution up to date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Building the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DRY! Automate cross-cutting concerns &amp; repeating code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Abstractions and integrations to external tools and systems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Base classes and helpers to implement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Make all reusable? Or copy for new projects?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The standards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Determining the coding standards / conventions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Documenting the architecture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963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64D42A-8709-47ED-8436-1D8B36E68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7"/>
            <a:ext cx="10270859" cy="521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05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7CC1A-3F69-44C2-BF48-9A25E16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76" y="720980"/>
            <a:ext cx="8140260" cy="55869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79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 &amp; theming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2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Input Tag Helpers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D7B76-425D-4CD2-BD5C-74BB87ED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61" y="1952625"/>
            <a:ext cx="6604499" cy="27787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C7A1D-0873-4DD4-856B-710526F2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061" y="5443616"/>
            <a:ext cx="7213060" cy="8057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2E0CC0-1506-4615-AE62-7EB32DA27139}"/>
              </a:ext>
            </a:extLst>
          </p:cNvPr>
          <p:cNvCxnSpPr>
            <a:stCxn id="5" idx="2"/>
          </p:cNvCxnSpPr>
          <p:nvPr/>
        </p:nvCxnSpPr>
        <p:spPr>
          <a:xfrm flipH="1">
            <a:off x="5339310" y="4731328"/>
            <a:ext cx="1" cy="7112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Dynamic Forms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1D66B-B8F6-4745-9FCA-70B38626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7" y="1836840"/>
            <a:ext cx="5711531" cy="34594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A8430-5B6B-4B1F-AE37-9A8382B7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42" y="1519989"/>
            <a:ext cx="3897391" cy="4643148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8286A32-6DA5-4C2F-AB26-4D5449D2D344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4576271" y="3841563"/>
            <a:ext cx="2831171" cy="421936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F167A5-DC48-4A6B-B05C-35276ECA4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8" y="2322908"/>
            <a:ext cx="3631373" cy="3881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5FDE4-5CC5-4DF7-9183-FC6616CB9BD3}"/>
              </a:ext>
            </a:extLst>
          </p:cNvPr>
          <p:cNvSpPr txBox="1"/>
          <p:nvPr/>
        </p:nvSpPr>
        <p:spPr>
          <a:xfrm>
            <a:off x="5963653" y="3823707"/>
            <a:ext cx="2695073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40882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Features and features…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Object to object mapping (with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AutoMapper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by default)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Soft-delete pattern &amp; generic data filtering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BLOB Storing (with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many providers)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Background job queue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Email / SMS sending abstractions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Text templating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Virtual file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Caching, Settings, Data seeding, Global features, …etc.</a:t>
            </a:r>
          </a:p>
        </p:txBody>
      </p:sp>
    </p:spTree>
    <p:extLst>
      <p:ext uri="{BB962C8B-B14F-4D97-AF65-F5344CB8AC3E}">
        <p14:creationId xmlns:p14="http://schemas.microsoft.com/office/powerpoint/2010/main" val="226200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What’s coming with ABP v5.0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.NET 6.0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Bootstap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5.x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Distributed event bus: outbox/inbox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Static C# and JavaScript client proxies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New theme: Lepton 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Microservice example solution: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eShopOnABP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resources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1610226" y="2457951"/>
            <a:ext cx="5536532" cy="178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7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SHOW ME!</a:t>
            </a:r>
            <a:endParaRPr lang="tr-TR" sz="7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F87D0-294F-4F0D-A884-D1E3D435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75" y="1856373"/>
            <a:ext cx="2864233" cy="35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9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3"/>
            <a:ext cx="10153650" cy="4068763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Questions..?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737754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…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8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non-business requirements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Permission and authorization system, audit logging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Multi-tenancy, soft-delete, BLOB storing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Working with multiple time zones and languages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Background jobs, feature toggling</a:t>
            </a: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application functionalities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UI layout &amp; theme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Login, register, forgot password, two-factor authentication…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User, role and permission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0364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the ABP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936A-8A8F-4B62-BBE3-66DA8DC3E582}"/>
              </a:ext>
            </a:extLst>
          </p:cNvPr>
          <p:cNvSpPr/>
          <p:nvPr/>
        </p:nvSpPr>
        <p:spPr>
          <a:xfrm>
            <a:off x="508502" y="2385970"/>
            <a:ext cx="3754224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B709D-4475-4AE4-8EB9-5A07E044CE05}"/>
              </a:ext>
            </a:extLst>
          </p:cNvPr>
          <p:cNvSpPr/>
          <p:nvPr/>
        </p:nvSpPr>
        <p:spPr>
          <a:xfrm>
            <a:off x="515510" y="4426473"/>
            <a:ext cx="37453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CA5FD-CF00-4698-8DA1-DC78FBB79C0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9275" y="2794693"/>
            <a:ext cx="0" cy="410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240C84-E856-49B8-9E83-2CE4E23D6BFC}"/>
              </a:ext>
            </a:extLst>
          </p:cNvPr>
          <p:cNvSpPr/>
          <p:nvPr/>
        </p:nvSpPr>
        <p:spPr>
          <a:xfrm>
            <a:off x="1477702" y="3205332"/>
            <a:ext cx="2783146" cy="811210"/>
          </a:xfrm>
          <a:prstGeom prst="rect">
            <a:avLst/>
          </a:prstGeom>
          <a:solidFill>
            <a:srgbClr val="772B4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B9169-C8FB-448B-9390-74142DC566D3}"/>
              </a:ext>
            </a:extLst>
          </p:cNvPr>
          <p:cNvCxnSpPr>
            <a:cxnSpLocks/>
          </p:cNvCxnSpPr>
          <p:nvPr/>
        </p:nvCxnSpPr>
        <p:spPr>
          <a:xfrm>
            <a:off x="1174661" y="2795402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9D92A4-342D-4BFA-A93E-67F6985E54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69275" y="4016542"/>
            <a:ext cx="0" cy="4099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50C4351-87B3-43CE-944E-333B7BFDF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50" y="3304024"/>
            <a:ext cx="1797050" cy="6186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EF54A9-73C4-409B-A124-2A5B76BFBD43}"/>
              </a:ext>
            </a:extLst>
          </p:cNvPr>
          <p:cNvSpPr txBox="1">
            <a:spLocks/>
          </p:cNvSpPr>
          <p:nvPr/>
        </p:nvSpPr>
        <p:spPr>
          <a:xfrm>
            <a:off x="4457701" y="1825624"/>
            <a:ext cx="6896099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ABP </a:t>
            </a:r>
            <a:r>
              <a:rPr lang="en-US" b="1" dirty="0"/>
              <a:t>fills the gap </a:t>
            </a:r>
            <a:r>
              <a:rPr lang="en-US" dirty="0"/>
              <a:t>between the plain ASP.NET Core and enterprise software requirements.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Offers a modern and maintainable </a:t>
            </a:r>
            <a:r>
              <a:rPr lang="en-US" b="1" dirty="0"/>
              <a:t>software architecture</a:t>
            </a:r>
            <a:r>
              <a:rPr lang="en-US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Provides the necessary </a:t>
            </a:r>
            <a:r>
              <a:rPr lang="en-US" b="1" dirty="0"/>
              <a:t>infrastructure</a:t>
            </a:r>
            <a:r>
              <a:rPr lang="en-US" dirty="0"/>
              <a:t>, </a:t>
            </a:r>
            <a:r>
              <a:rPr lang="en-US" b="1" dirty="0"/>
              <a:t>tooling</a:t>
            </a:r>
            <a:r>
              <a:rPr lang="en-US" dirty="0"/>
              <a:t> and </a:t>
            </a:r>
            <a:r>
              <a:rPr lang="en-US" b="1" dirty="0"/>
              <a:t>documentation</a:t>
            </a:r>
            <a:r>
              <a:rPr lang="en-US" dirty="0"/>
              <a:t> implement that architecture.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 great </a:t>
            </a:r>
            <a:r>
              <a:rPr lang="en-US" b="1" dirty="0"/>
              <a:t>community </a:t>
            </a:r>
            <a:r>
              <a:rPr lang="en-US" dirty="0"/>
              <a:t>contributes and discusses that architecture!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Working on the </a:t>
            </a:r>
            <a:r>
              <a:rPr lang="en-US" b="1" dirty="0"/>
              <a:t>latest .NET</a:t>
            </a:r>
            <a:r>
              <a:rPr lang="en-US" dirty="0"/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27318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B6319-5AE7-41DE-98B6-AE2F25E3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9" y="945148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architecture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99270-3A07-4F1C-A3D1-160C6ABA4EAC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Domain Driven Design</a:t>
            </a:r>
          </a:p>
          <a:p>
            <a:pPr algn="ctr"/>
            <a:r>
              <a:rPr lang="en-US" sz="2800" dirty="0"/>
              <a:t>&amp; Layered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F3864-046F-4221-BDC2-E2663F3C08FB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6433-ECC8-4657-97D4-FA85B8C96243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Multi-Tenancy</a:t>
            </a:r>
            <a:br>
              <a:rPr lang="en-US" sz="2800" dirty="0"/>
            </a:br>
            <a:r>
              <a:rPr lang="en-US" dirty="0"/>
              <a:t>(SaaS infrastructure)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075E5-6B95-4574-9A20-76CE7E884E3B}"/>
              </a:ext>
            </a:extLst>
          </p:cNvPr>
          <p:cNvSpPr/>
          <p:nvPr/>
        </p:nvSpPr>
        <p:spPr>
          <a:xfrm>
            <a:off x="6087341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Microservice</a:t>
            </a:r>
            <a:br>
              <a:rPr lang="en-US" sz="2800" dirty="0"/>
            </a:br>
            <a:r>
              <a:rPr lang="en-US" sz="2800" dirty="0"/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0992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UI / Database options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6CF955-D8D3-4A27-A45B-F685ED35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1630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727DE70-ABAE-4FCA-A35C-E206E77D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53" y="4206009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B43A9-4B72-4B7B-9916-60F7166F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1834094"/>
            <a:ext cx="6066071" cy="44067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52E48-03C1-4E68-A0C6-FAACAC803718}"/>
              </a:ext>
            </a:extLst>
          </p:cNvPr>
          <p:cNvSpPr txBox="1">
            <a:spLocks/>
          </p:cNvSpPr>
          <p:nvPr/>
        </p:nvSpPr>
        <p:spPr>
          <a:xfrm>
            <a:off x="952500" y="3458839"/>
            <a:ext cx="3379157" cy="2030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8 years </a:t>
            </a:r>
            <a:r>
              <a:rPr lang="en-US" sz="2000" dirty="0"/>
              <a:t>of continuous development</a:t>
            </a:r>
          </a:p>
          <a:p>
            <a:pPr algn="l"/>
            <a:r>
              <a:rPr lang="en-US" sz="2000" b="1" dirty="0"/>
              <a:t>167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10K </a:t>
            </a:r>
            <a:r>
              <a:rPr lang="en-US" sz="2000" dirty="0"/>
              <a:t>stars on GitHub</a:t>
            </a:r>
          </a:p>
          <a:p>
            <a:pPr algn="l"/>
            <a:r>
              <a:rPr lang="en-US" sz="2000" b="1" dirty="0"/>
              <a:t>5M+</a:t>
            </a:r>
            <a:r>
              <a:rPr lang="en-US" sz="2000" dirty="0"/>
              <a:t> downloads on NuGet</a:t>
            </a:r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CBFA0DA5-8627-4E37-B28C-EBCAB144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40" y="1907413"/>
            <a:ext cx="3048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6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D28D30-1E44-4D15-A215-FE2816FB8B25}"/>
              </a:ext>
            </a:extLst>
          </p:cNvPr>
          <p:cNvSpPr txBox="1">
            <a:spLocks/>
          </p:cNvSpPr>
          <p:nvPr/>
        </p:nvSpPr>
        <p:spPr>
          <a:xfrm>
            <a:off x="952500" y="1915275"/>
            <a:ext cx="3557914" cy="230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5 years</a:t>
            </a:r>
            <a:r>
              <a:rPr lang="en-US" sz="2000" dirty="0"/>
              <a:t> of development</a:t>
            </a:r>
          </a:p>
          <a:p>
            <a:pPr algn="l"/>
            <a:r>
              <a:rPr lang="en-US" sz="2000" b="1" dirty="0"/>
              <a:t>210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6.7K</a:t>
            </a:r>
            <a:r>
              <a:rPr lang="en-US" sz="2000" dirty="0"/>
              <a:t> stars on GitHub</a:t>
            </a:r>
          </a:p>
          <a:p>
            <a:pPr algn="l"/>
            <a:r>
              <a:rPr lang="en-US" sz="2000" b="1" dirty="0"/>
              <a:t>2.1M</a:t>
            </a:r>
            <a:r>
              <a:rPr lang="en-US" sz="2000" dirty="0"/>
              <a:t> downloads on NuGet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975F2-611E-4552-AB02-67A51D65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98" y="1886220"/>
            <a:ext cx="5496141" cy="42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675</Words>
  <Application>Microsoft Office PowerPoint</Application>
  <PresentationFormat>Widescreen</PresentationFormat>
  <Paragraphs>162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Segoe UI</vt:lpstr>
      <vt:lpstr>Segoe UI Semibold</vt:lpstr>
      <vt:lpstr>Wingdings</vt:lpstr>
      <vt:lpstr>Office Teması</vt:lpstr>
      <vt:lpstr>Exploring the ABP Framework</vt:lpstr>
      <vt:lpstr>Why we need an application framework?</vt:lpstr>
      <vt:lpstr>Why we need an application framework?</vt:lpstr>
      <vt:lpstr>What is the ABP Framework?</vt:lpstr>
      <vt:lpstr>PowerPoint Presentation</vt:lpstr>
      <vt:lpstr>The architecture</vt:lpstr>
      <vt:lpstr>UI / Database options</vt:lpstr>
      <vt:lpstr>History of the ABP Framework</vt:lpstr>
      <vt:lpstr>History of the ABP Framework</vt:lpstr>
      <vt:lpstr>ABP Highlights</vt:lpstr>
      <vt:lpstr>Client to Server Communication</vt:lpstr>
      <vt:lpstr>Client to Server Communication</vt:lpstr>
      <vt:lpstr>PowerPoint Presentation</vt:lpstr>
      <vt:lpstr>Inter-microservice messaging</vt:lpstr>
      <vt:lpstr>Inter-microservice messaging with ABP</vt:lpstr>
      <vt:lpstr>Inter-microservice messaging with ABP</vt:lpstr>
      <vt:lpstr>Multi-Tenancy</vt:lpstr>
      <vt:lpstr>The theming system</vt:lpstr>
      <vt:lpstr>PowerPoint Presentation</vt:lpstr>
      <vt:lpstr>PowerPoint Presentation</vt:lpstr>
      <vt:lpstr>PowerPoint Presentation</vt:lpstr>
      <vt:lpstr>Multi-tenancy &amp; theming</vt:lpstr>
      <vt:lpstr>ABP Input Tag Helpers</vt:lpstr>
      <vt:lpstr>ABP Dynamic Forms</vt:lpstr>
      <vt:lpstr>Features and features…</vt:lpstr>
      <vt:lpstr>What’s coming with ABP v5.0</vt:lpstr>
      <vt:lpstr>Learning resources</vt:lpstr>
      <vt:lpstr>Questions..?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 Miadrso ABP Framework</dc:title>
  <dc:creator>armağan ünlü</dc:creator>
  <cp:lastModifiedBy>Halil Kalkan</cp:lastModifiedBy>
  <cp:revision>40</cp:revision>
  <dcterms:created xsi:type="dcterms:W3CDTF">2021-09-27T14:07:26Z</dcterms:created>
  <dcterms:modified xsi:type="dcterms:W3CDTF">2021-09-28T09:09:47Z</dcterms:modified>
</cp:coreProperties>
</file>